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1"/>
  </p:sldMasterIdLst>
  <p:notesMasterIdLst>
    <p:notesMasterId r:id="rId24"/>
  </p:notesMasterIdLst>
  <p:sldIdLst>
    <p:sldId id="262" r:id="rId2"/>
    <p:sldId id="265" r:id="rId3"/>
    <p:sldId id="266" r:id="rId4"/>
    <p:sldId id="267" r:id="rId5"/>
    <p:sldId id="270" r:id="rId6"/>
    <p:sldId id="279" r:id="rId7"/>
    <p:sldId id="269" r:id="rId8"/>
    <p:sldId id="271" r:id="rId9"/>
    <p:sldId id="272" r:id="rId10"/>
    <p:sldId id="280" r:id="rId11"/>
    <p:sldId id="281" r:id="rId12"/>
    <p:sldId id="282" r:id="rId13"/>
    <p:sldId id="275" r:id="rId14"/>
    <p:sldId id="283" r:id="rId15"/>
    <p:sldId id="285" r:id="rId16"/>
    <p:sldId id="286" r:id="rId17"/>
    <p:sldId id="276" r:id="rId18"/>
    <p:sldId id="288" r:id="rId19"/>
    <p:sldId id="287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5C488-45CF-42EE-92DF-7528B3DA5EEC}" type="datetimeFigureOut">
              <a:rPr lang="en-US" smtClean="0"/>
              <a:t>05-Feb-21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C1E81-78D7-4256-B82C-E985402C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0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27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4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9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37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7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12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5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35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8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4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8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6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4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8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1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9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05-Feb-21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434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353663-DC36-4CB2-8BF4-AA1EC28B2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40" y="0"/>
            <a:ext cx="109728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A99C55-E5B3-4076-A46A-C446885C3167}"/>
              </a:ext>
            </a:extLst>
          </p:cNvPr>
          <p:cNvSpPr/>
          <p:nvPr/>
        </p:nvSpPr>
        <p:spPr>
          <a:xfrm>
            <a:off x="-2255520" y="-929640"/>
            <a:ext cx="15331440" cy="9585960"/>
          </a:xfrm>
          <a:prstGeom prst="rect">
            <a:avLst/>
          </a:prstGeom>
          <a:gradFill flip="none" rotWithShape="1">
            <a:gsLst>
              <a:gs pos="30000">
                <a:schemeClr val="bg1"/>
              </a:gs>
              <a:gs pos="57000">
                <a:srgbClr val="000000"/>
              </a:gs>
              <a:gs pos="79000">
                <a:srgbClr val="000000">
                  <a:alpha val="67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-365749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8000" b="1" dirty="0">
                <a:solidFill>
                  <a:schemeClr val="accent5"/>
                </a:solidFill>
              </a:rPr>
              <a:t>Fighting Congestion and Pollution </a:t>
            </a:r>
            <a:br>
              <a:rPr lang="en-US" sz="8000" b="1" dirty="0">
                <a:solidFill>
                  <a:schemeClr val="accent5"/>
                </a:solidFill>
              </a:rPr>
            </a:br>
            <a:r>
              <a:rPr lang="en-US" sz="6000" dirty="0">
                <a:solidFill>
                  <a:schemeClr val="accent5"/>
                </a:solidFill>
              </a:rPr>
              <a:t>with self-driving cars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CDB0-CEF1-42B4-844D-2CBDB074FD20}"/>
              </a:ext>
            </a:extLst>
          </p:cNvPr>
          <p:cNvSpPr txBox="1"/>
          <p:nvPr/>
        </p:nvSpPr>
        <p:spPr>
          <a:xfrm>
            <a:off x="0" y="5845910"/>
            <a:ext cx="531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Jackson Romero</a:t>
            </a:r>
          </a:p>
          <a:p>
            <a:r>
              <a:rPr lang="en-US" dirty="0">
                <a:solidFill>
                  <a:schemeClr val="accent5"/>
                </a:solidFill>
              </a:rPr>
              <a:t>Fox Chapel Area High School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Smart-light logic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6076986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38DF0C1-F747-4E22-9320-2E9F931E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474" y="1679535"/>
            <a:ext cx="4450865" cy="4171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52D3DFA-B548-4301-9D1E-21005E638B27}"/>
              </a:ext>
            </a:extLst>
          </p:cNvPr>
          <p:cNvSpPr txBox="1">
            <a:spLocks/>
          </p:cNvSpPr>
          <p:nvPr/>
        </p:nvSpPr>
        <p:spPr>
          <a:xfrm>
            <a:off x="5104129" y="1343437"/>
            <a:ext cx="7002527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dirty="0"/>
              <a:t>If no cars are waiting upon arrival, </a:t>
            </a:r>
            <a:r>
              <a:rPr lang="en-US" sz="2600" b="1" dirty="0">
                <a:solidFill>
                  <a:schemeClr val="accent5"/>
                </a:solidFill>
              </a:rPr>
              <a:t>immediately begin switching to the lane </a:t>
            </a:r>
            <a:r>
              <a:rPr lang="en-US" sz="2600" dirty="0"/>
              <a:t>of the new car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If a car is the last to leave its queue, and there are cars waiting on other lanes, </a:t>
            </a:r>
            <a:r>
              <a:rPr lang="en-US" sz="2600" b="1" dirty="0">
                <a:solidFill>
                  <a:schemeClr val="accent5"/>
                </a:solidFill>
              </a:rPr>
              <a:t>immediately begin switching away </a:t>
            </a:r>
            <a:r>
              <a:rPr lang="en-US" sz="2600" dirty="0"/>
              <a:t>from current active lanes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Imagine as </a:t>
            </a:r>
            <a:r>
              <a:rPr lang="en-US" sz="2600" b="1" dirty="0">
                <a:solidFill>
                  <a:schemeClr val="accent5"/>
                </a:solidFill>
              </a:rPr>
              <a:t>pressure sensor </a:t>
            </a:r>
            <a:r>
              <a:rPr lang="en-US" sz="2600" dirty="0"/>
              <a:t>or camera equipped lights today</a:t>
            </a: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6419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Car Logic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3608106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38DF0C1-F747-4E22-9320-2E9F931E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8675" y="1679535"/>
            <a:ext cx="4166462" cy="4171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52D3DFA-B548-4301-9D1E-21005E638B27}"/>
              </a:ext>
            </a:extLst>
          </p:cNvPr>
          <p:cNvSpPr txBox="1">
            <a:spLocks/>
          </p:cNvSpPr>
          <p:nvPr/>
        </p:nvSpPr>
        <p:spPr>
          <a:xfrm>
            <a:off x="5104129" y="1343437"/>
            <a:ext cx="7002527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2D3152E-CD8A-4E7A-BB64-10433D9DCB0D}"/>
              </a:ext>
            </a:extLst>
          </p:cNvPr>
          <p:cNvSpPr txBox="1">
            <a:spLocks/>
          </p:cNvSpPr>
          <p:nvPr/>
        </p:nvSpPr>
        <p:spPr>
          <a:xfrm>
            <a:off x="5256529" y="1495837"/>
            <a:ext cx="7002527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dirty="0"/>
              <a:t>Will find shortest path to its exit using the a* algorithm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Tries to spawn on a light with only 1 neighbor and end on a light with only 1 neighbor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This forces the car to move from low to high congestion during its journey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Keeps track of total time and distance</a:t>
            </a: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523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Smart-Car Logic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5916966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38DF0C1-F747-4E22-9320-2E9F931E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8675" y="1679535"/>
            <a:ext cx="4166462" cy="4171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52D3DFA-B548-4301-9D1E-21005E638B27}"/>
              </a:ext>
            </a:extLst>
          </p:cNvPr>
          <p:cNvSpPr txBox="1">
            <a:spLocks/>
          </p:cNvSpPr>
          <p:nvPr/>
        </p:nvSpPr>
        <p:spPr>
          <a:xfrm>
            <a:off x="5104129" y="1343437"/>
            <a:ext cx="7002527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2D3152E-CD8A-4E7A-BB64-10433D9DCB0D}"/>
              </a:ext>
            </a:extLst>
          </p:cNvPr>
          <p:cNvSpPr txBox="1">
            <a:spLocks/>
          </p:cNvSpPr>
          <p:nvPr/>
        </p:nvSpPr>
        <p:spPr>
          <a:xfrm>
            <a:off x="5256529" y="1495837"/>
            <a:ext cx="7002527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dirty="0"/>
              <a:t>Dynamically </a:t>
            </a:r>
            <a:r>
              <a:rPr lang="en-US" sz="2600" b="1" dirty="0">
                <a:solidFill>
                  <a:schemeClr val="accent5"/>
                </a:solidFill>
              </a:rPr>
              <a:t>re-runs a*</a:t>
            </a:r>
            <a:r>
              <a:rPr lang="en-US" sz="2600" dirty="0"/>
              <a:t> at every light while </a:t>
            </a:r>
            <a:r>
              <a:rPr lang="en-US" sz="2600" b="1" dirty="0">
                <a:solidFill>
                  <a:schemeClr val="accent5"/>
                </a:solidFill>
              </a:rPr>
              <a:t>taking into account </a:t>
            </a:r>
            <a:r>
              <a:rPr lang="en-US" sz="2600" dirty="0"/>
              <a:t>that light’s </a:t>
            </a:r>
            <a:r>
              <a:rPr lang="en-US" sz="2600" b="1" dirty="0">
                <a:solidFill>
                  <a:schemeClr val="accent5"/>
                </a:solidFill>
              </a:rPr>
              <a:t>congestion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chemeClr val="accent5"/>
                </a:solidFill>
              </a:rPr>
              <a:t>A* evaluates </a:t>
            </a:r>
            <a:r>
              <a:rPr lang="en-US" sz="2600" dirty="0"/>
              <a:t>a potential path’s </a:t>
            </a:r>
            <a:r>
              <a:rPr lang="en-US" sz="2600" b="1" dirty="0">
                <a:solidFill>
                  <a:schemeClr val="accent5"/>
                </a:solidFill>
              </a:rPr>
              <a:t>cost</a:t>
            </a:r>
            <a:r>
              <a:rPr lang="en-US" sz="2600" dirty="0"/>
              <a:t> based on </a:t>
            </a:r>
            <a:r>
              <a:rPr lang="en-US" sz="2600" b="1" dirty="0">
                <a:solidFill>
                  <a:schemeClr val="accent5"/>
                </a:solidFill>
              </a:rPr>
              <a:t>how close</a:t>
            </a:r>
            <a:r>
              <a:rPr lang="en-US" sz="2600" dirty="0"/>
              <a:t> it moves towards the destination</a:t>
            </a:r>
            <a:endParaRPr lang="en-US" dirty="0"/>
          </a:p>
          <a:p>
            <a:pPr marL="800100" lvl="1" indent="-342900">
              <a:buFont typeface="Arial"/>
              <a:buAutoNum type="arabicPeriod"/>
            </a:pPr>
            <a:r>
              <a:rPr lang="en-US" sz="1800" dirty="0"/>
              <a:t>To reroute during congestion, </a:t>
            </a:r>
            <a:r>
              <a:rPr lang="en-US" sz="1800" b="1" dirty="0">
                <a:solidFill>
                  <a:schemeClr val="accent5"/>
                </a:solidFill>
              </a:rPr>
              <a:t>add # of cars</a:t>
            </a:r>
            <a:r>
              <a:rPr lang="en-US" sz="1800" dirty="0"/>
              <a:t> at a light to that cost calculation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800" dirty="0"/>
              <a:t>Weight determined through </a:t>
            </a:r>
            <a:r>
              <a:rPr lang="en-US" sz="2800" b="1" dirty="0">
                <a:solidFill>
                  <a:schemeClr val="accent5"/>
                </a:solidFill>
              </a:rPr>
              <a:t>experimentation</a:t>
            </a: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7586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9C31E-DBB0-4699-A115-CD52FCC314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brightnessContrast bright="-63000" contrast="3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61753" y="1"/>
            <a:ext cx="16807916" cy="6888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BDE12-9E48-4993-BF07-2EB6720C8F57}"/>
              </a:ext>
            </a:extLst>
          </p:cNvPr>
          <p:cNvSpPr/>
          <p:nvPr/>
        </p:nvSpPr>
        <p:spPr>
          <a:xfrm>
            <a:off x="-2255520" y="-929640"/>
            <a:ext cx="15331440" cy="9585960"/>
          </a:xfrm>
          <a:prstGeom prst="rect">
            <a:avLst/>
          </a:prstGeom>
          <a:gradFill flip="none" rotWithShape="1">
            <a:gsLst>
              <a:gs pos="30000">
                <a:schemeClr val="bg1"/>
              </a:gs>
              <a:gs pos="57000">
                <a:srgbClr val="000000"/>
              </a:gs>
              <a:gs pos="79000">
                <a:srgbClr val="000000">
                  <a:alpha val="67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1A1C0-F017-4FEA-BDFF-E02579DA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744" y="609601"/>
            <a:ext cx="9932758" cy="320040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5"/>
                </a:solidFill>
              </a:rPr>
              <a:t>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374286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Overview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323701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9CDFBE-9D7A-42AD-9991-3B5499D65447}"/>
              </a:ext>
            </a:extLst>
          </p:cNvPr>
          <p:cNvSpPr txBox="1">
            <a:spLocks/>
          </p:cNvSpPr>
          <p:nvPr/>
        </p:nvSpPr>
        <p:spPr>
          <a:xfrm>
            <a:off x="335244" y="1863920"/>
            <a:ext cx="7675695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chemeClr val="accent5"/>
                </a:solidFill>
              </a:rPr>
              <a:t>All tests with the same parameters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b="1" dirty="0">
                <a:solidFill>
                  <a:schemeClr val="accent5"/>
                </a:solidFill>
              </a:rPr>
              <a:t>Road Length</a:t>
            </a:r>
          </a:p>
          <a:p>
            <a:pPr marL="1257300" lvl="2" indent="-342900">
              <a:buFont typeface="Arial"/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~400ft (average city block)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b="1" dirty="0">
                <a:solidFill>
                  <a:schemeClr val="accent5"/>
                </a:solidFill>
              </a:rPr>
              <a:t>Grid-size</a:t>
            </a:r>
          </a:p>
          <a:p>
            <a:pPr marL="1257300" lvl="2" indent="-342900"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10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b="1" dirty="0">
                <a:solidFill>
                  <a:schemeClr val="accent5"/>
                </a:solidFill>
              </a:rPr>
              <a:t>Road-Gen %</a:t>
            </a:r>
          </a:p>
          <a:p>
            <a:pPr marL="1257300" lvl="2" indent="-342900"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90%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b="1" dirty="0">
                <a:solidFill>
                  <a:schemeClr val="accent5"/>
                </a:solidFill>
              </a:rPr>
              <a:t>Light-Gen %</a:t>
            </a:r>
          </a:p>
          <a:p>
            <a:pPr marL="1257300" lvl="2" indent="-342900"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80%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b="1" dirty="0">
                <a:solidFill>
                  <a:schemeClr val="accent5"/>
                </a:solidFill>
              </a:rPr>
              <a:t>Total Cars</a:t>
            </a:r>
            <a:endParaRPr lang="en-US" sz="2200" b="1" dirty="0">
              <a:solidFill>
                <a:schemeClr val="accent5"/>
              </a:solidFill>
            </a:endParaRPr>
          </a:p>
          <a:p>
            <a:pPr marL="1257300" lvl="2" indent="-342900"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422</a:t>
            </a:r>
          </a:p>
          <a:p>
            <a:pPr marL="1257300" lvl="2" indent="-342900"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Continuous cars for 10min</a:t>
            </a:r>
          </a:p>
          <a:p>
            <a:pPr marL="800100" lvl="1" indent="-342900">
              <a:buFont typeface="Arial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44E5D2E-050D-4FD4-91A7-2D22F71C0C22}"/>
              </a:ext>
            </a:extLst>
          </p:cNvPr>
          <p:cNvSpPr txBox="1">
            <a:spLocks/>
          </p:cNvSpPr>
          <p:nvPr/>
        </p:nvSpPr>
        <p:spPr>
          <a:xfrm>
            <a:off x="6096000" y="1334865"/>
            <a:ext cx="5989356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>
                <a:solidFill>
                  <a:schemeClr val="accent5"/>
                </a:solidFill>
              </a:rPr>
              <a:t>Negative numbers in the following slides represent improvement over a baseline run with no smart-light or smart-car functionality</a:t>
            </a:r>
            <a:endParaRPr lang="en-US" sz="1800" dirty="0">
              <a:solidFill>
                <a:schemeClr val="tx1"/>
              </a:solidFill>
            </a:endParaRPr>
          </a:p>
          <a:p>
            <a:pPr marL="800100" lvl="1" indent="-342900">
              <a:buFont typeface="Arial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4658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Smart-Car Networking 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860149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38DF0C1-F747-4E22-9320-2E9F931E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7581" y="1256352"/>
            <a:ext cx="5894990" cy="2506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52D3DFA-B548-4301-9D1E-21005E638B27}"/>
              </a:ext>
            </a:extLst>
          </p:cNvPr>
          <p:cNvSpPr txBox="1">
            <a:spLocks/>
          </p:cNvSpPr>
          <p:nvPr/>
        </p:nvSpPr>
        <p:spPr>
          <a:xfrm>
            <a:off x="5104129" y="1343437"/>
            <a:ext cx="7002527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2D3152E-CD8A-4E7A-BB64-10433D9DCB0D}"/>
              </a:ext>
            </a:extLst>
          </p:cNvPr>
          <p:cNvSpPr txBox="1">
            <a:spLocks/>
          </p:cNvSpPr>
          <p:nvPr/>
        </p:nvSpPr>
        <p:spPr>
          <a:xfrm>
            <a:off x="7316977" y="1343437"/>
            <a:ext cx="4875023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chemeClr val="accent5"/>
                </a:solidFill>
              </a:rPr>
              <a:t>Same grid</a:t>
            </a:r>
            <a:r>
              <a:rPr lang="en-US" sz="2600" dirty="0"/>
              <a:t>, % of cars networked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Networked cars can </a:t>
            </a:r>
            <a:r>
              <a:rPr lang="en-US" sz="2600" b="1" dirty="0">
                <a:solidFill>
                  <a:schemeClr val="accent5"/>
                </a:solidFill>
              </a:rPr>
              <a:t>only use other </a:t>
            </a:r>
            <a:r>
              <a:rPr lang="en-US" sz="2600" dirty="0"/>
              <a:t>networked cars in their re-routing calculations.  Imagine </a:t>
            </a:r>
            <a:r>
              <a:rPr lang="en-US" sz="2600" b="1" dirty="0">
                <a:solidFill>
                  <a:schemeClr val="accent5"/>
                </a:solidFill>
              </a:rPr>
              <a:t>google maps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Two trials shown, different grids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Levels off around </a:t>
            </a:r>
            <a:r>
              <a:rPr lang="en-US" sz="2600" b="1" dirty="0">
                <a:solidFill>
                  <a:schemeClr val="accent5"/>
                </a:solidFill>
              </a:rPr>
              <a:t>35%</a:t>
            </a: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527356-A6F1-4A66-ABC6-AB007F4F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7581" y="4105237"/>
            <a:ext cx="5894990" cy="2502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311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Smart-Light 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4597241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38DF0C1-F747-4E22-9320-2E9F931E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474" y="1760205"/>
            <a:ext cx="7035671" cy="4321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52D3DFA-B548-4301-9D1E-21005E638B27}"/>
              </a:ext>
            </a:extLst>
          </p:cNvPr>
          <p:cNvSpPr txBox="1">
            <a:spLocks/>
          </p:cNvSpPr>
          <p:nvPr/>
        </p:nvSpPr>
        <p:spPr>
          <a:xfrm>
            <a:off x="5104129" y="1343437"/>
            <a:ext cx="7002527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2D3152E-CD8A-4E7A-BB64-10433D9DCB0D}"/>
              </a:ext>
            </a:extLst>
          </p:cNvPr>
          <p:cNvSpPr txBox="1">
            <a:spLocks/>
          </p:cNvSpPr>
          <p:nvPr/>
        </p:nvSpPr>
        <p:spPr>
          <a:xfrm>
            <a:off x="7316977" y="1343437"/>
            <a:ext cx="4875023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dirty="0"/>
              <a:t>Run over </a:t>
            </a:r>
            <a:r>
              <a:rPr lang="en-US" sz="2600" b="1" dirty="0">
                <a:solidFill>
                  <a:schemeClr val="accent5"/>
                </a:solidFill>
              </a:rPr>
              <a:t>the same grid </a:t>
            </a:r>
            <a:r>
              <a:rPr lang="en-US" sz="2600" dirty="0"/>
              <a:t>while </a:t>
            </a:r>
            <a:r>
              <a:rPr lang="en-US" sz="2600" b="1" dirty="0">
                <a:solidFill>
                  <a:schemeClr val="accent5"/>
                </a:solidFill>
              </a:rPr>
              <a:t>increasing</a:t>
            </a:r>
            <a:r>
              <a:rPr lang="en-US" sz="2600" dirty="0"/>
              <a:t> the % of </a:t>
            </a:r>
            <a:r>
              <a:rPr lang="en-US" sz="2600" b="1" dirty="0">
                <a:solidFill>
                  <a:schemeClr val="accent5"/>
                </a:solidFill>
              </a:rPr>
              <a:t>smart lights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Plots </a:t>
            </a:r>
            <a:r>
              <a:rPr lang="en-US" sz="2600" b="1" dirty="0">
                <a:solidFill>
                  <a:schemeClr val="accent5"/>
                </a:solidFill>
              </a:rPr>
              <a:t>average time difference </a:t>
            </a:r>
            <a:r>
              <a:rPr lang="en-US" sz="2600" dirty="0"/>
              <a:t>of cars between baseline run and smart run</a:t>
            </a: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4969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Statistical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645744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1839097-FA49-44D4-B17C-4AE474889E87}"/>
              </a:ext>
            </a:extLst>
          </p:cNvPr>
          <p:cNvSpPr txBox="1">
            <a:spLocks/>
          </p:cNvSpPr>
          <p:nvPr/>
        </p:nvSpPr>
        <p:spPr>
          <a:xfrm>
            <a:off x="335244" y="1863920"/>
            <a:ext cx="7675695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chemeClr val="accent5"/>
                </a:solidFill>
              </a:rPr>
              <a:t>Linear Regression T Test Conditions</a:t>
            </a:r>
          </a:p>
          <a:p>
            <a:pPr marL="800100" lvl="1" indent="-342900">
              <a:lnSpc>
                <a:spcPct val="300000"/>
              </a:lnSpc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Linear Residual Plot: ✓, no obvious pattern</a:t>
            </a:r>
          </a:p>
          <a:p>
            <a:pPr marL="800100" lvl="1" indent="-342900">
              <a:lnSpc>
                <a:spcPct val="300000"/>
              </a:lnSpc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Independent Results: ✓, random simulation</a:t>
            </a:r>
          </a:p>
          <a:p>
            <a:pPr marL="800100" lvl="1" indent="-342900">
              <a:lnSpc>
                <a:spcPct val="300000"/>
              </a:lnSpc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Normal: ✓, normal probability plot Linear</a:t>
            </a:r>
          </a:p>
          <a:p>
            <a:pPr marL="800100" lvl="1" indent="-342900">
              <a:lnSpc>
                <a:spcPct val="300000"/>
              </a:lnSpc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Equal Variance: ✓, from residual plot</a:t>
            </a:r>
          </a:p>
          <a:p>
            <a:pPr marL="800100" lvl="1" indent="-342900">
              <a:lnSpc>
                <a:spcPct val="300000"/>
              </a:lnSpc>
              <a:buFont typeface="Arial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Random: ✓, Results are random sample of all results</a:t>
            </a:r>
          </a:p>
          <a:p>
            <a:pPr marL="800100" lvl="1" indent="-342900">
              <a:buFont typeface="Arial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823272-A0EA-4915-9ECE-1CE7EFA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84869" y="566801"/>
            <a:ext cx="4166462" cy="252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B3EE5-69C9-4B5B-9299-E0FB252D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12161" y="3367239"/>
            <a:ext cx="4111877" cy="252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2328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Statistical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645744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47C5B4-68DE-466E-A471-38134226986B}"/>
              </a:ext>
            </a:extLst>
          </p:cNvPr>
          <p:cNvSpPr txBox="1"/>
          <p:nvPr/>
        </p:nvSpPr>
        <p:spPr>
          <a:xfrm>
            <a:off x="2447108" y="705177"/>
            <a:ext cx="729778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5000" b="1" dirty="0">
                <a:solidFill>
                  <a:schemeClr val="accent5"/>
                </a:solidFill>
              </a:rPr>
              <a:t>Results:</a:t>
            </a:r>
          </a:p>
          <a:p>
            <a:pPr algn="ctr"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Intercept = -11.456s</a:t>
            </a:r>
          </a:p>
          <a:p>
            <a:pPr algn="ctr">
              <a:lnSpc>
                <a:spcPct val="200000"/>
              </a:lnSpc>
            </a:pPr>
            <a:r>
              <a:rPr lang="en-US" sz="2200" dirty="0"/>
              <a:t>Slope = -157.667</a:t>
            </a:r>
            <a:endParaRPr lang="en-US" sz="2200" dirty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</a:rPr>
              <a:t>P(Slope) = 4.718 x </a:t>
            </a:r>
            <a:r>
              <a:rPr lang="en-US" sz="2000" dirty="0"/>
              <a:t>10</a:t>
            </a:r>
            <a:r>
              <a:rPr lang="en-US" sz="2000" baseline="30000" dirty="0"/>
              <a:t>-15</a:t>
            </a:r>
            <a:r>
              <a:rPr lang="en-US" sz="2000" dirty="0"/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</a:rPr>
              <a:t>95% Confidence Interval for Slope: (-165.059, -138.274)</a:t>
            </a:r>
          </a:p>
          <a:p>
            <a:pPr algn="ctr">
              <a:lnSpc>
                <a:spcPct val="2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/>
              <a:t>Reject the </a:t>
            </a:r>
            <a:r>
              <a:rPr lang="en-US" sz="2000" b="1" dirty="0">
                <a:solidFill>
                  <a:schemeClr val="accent5"/>
                </a:solidFill>
              </a:rPr>
              <a:t>second null hypothesis</a:t>
            </a:r>
            <a:r>
              <a:rPr lang="en-US" sz="2000" dirty="0"/>
              <a:t>; smart lights have </a:t>
            </a:r>
            <a:r>
              <a:rPr lang="en-US" sz="2000" b="1" dirty="0">
                <a:solidFill>
                  <a:schemeClr val="accent5"/>
                </a:solidFill>
              </a:rPr>
              <a:t>statistically significant positive effects </a:t>
            </a:r>
            <a:r>
              <a:rPr lang="en-US" sz="2000" dirty="0"/>
              <a:t>on congestion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5E7F3D-8F42-4AE7-B6ED-26E21D36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67676" y="290813"/>
            <a:ext cx="3787849" cy="2326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82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All Optimizations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5845748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52D3DFA-B548-4301-9D1E-21005E638B27}"/>
              </a:ext>
            </a:extLst>
          </p:cNvPr>
          <p:cNvSpPr txBox="1">
            <a:spLocks/>
          </p:cNvSpPr>
          <p:nvPr/>
        </p:nvSpPr>
        <p:spPr>
          <a:xfrm>
            <a:off x="5104129" y="1343437"/>
            <a:ext cx="7002527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2D3152E-CD8A-4E7A-BB64-10433D9DCB0D}"/>
              </a:ext>
            </a:extLst>
          </p:cNvPr>
          <p:cNvSpPr txBox="1">
            <a:spLocks/>
          </p:cNvSpPr>
          <p:nvPr/>
        </p:nvSpPr>
        <p:spPr>
          <a:xfrm>
            <a:off x="7316977" y="1343437"/>
            <a:ext cx="4875023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dirty="0"/>
              <a:t>Run over </a:t>
            </a:r>
            <a:r>
              <a:rPr lang="en-US" sz="2600" b="1" dirty="0">
                <a:solidFill>
                  <a:schemeClr val="accent5"/>
                </a:solidFill>
              </a:rPr>
              <a:t>multiple grids </a:t>
            </a:r>
            <a:r>
              <a:rPr lang="en-US" sz="2600" dirty="0"/>
              <a:t>of the </a:t>
            </a:r>
            <a:r>
              <a:rPr lang="en-US" sz="2600" b="1" dirty="0">
                <a:solidFill>
                  <a:schemeClr val="accent5"/>
                </a:solidFill>
              </a:rPr>
              <a:t>same size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Plot is the </a:t>
            </a:r>
            <a:r>
              <a:rPr lang="en-US" sz="2600" b="1" dirty="0">
                <a:solidFill>
                  <a:schemeClr val="accent5"/>
                </a:solidFill>
              </a:rPr>
              <a:t>differences between</a:t>
            </a:r>
            <a:r>
              <a:rPr lang="en-US" sz="2600" dirty="0"/>
              <a:t> a baseline run with </a:t>
            </a:r>
            <a:r>
              <a:rPr lang="en-US" sz="2600" b="1" dirty="0">
                <a:solidFill>
                  <a:schemeClr val="accent5"/>
                </a:solidFill>
              </a:rPr>
              <a:t>no optimizations </a:t>
            </a:r>
            <a:r>
              <a:rPr lang="en-US" sz="2600" dirty="0"/>
              <a:t>and a run with </a:t>
            </a:r>
            <a:r>
              <a:rPr lang="en-US" sz="2600" b="1" dirty="0">
                <a:solidFill>
                  <a:schemeClr val="accent5"/>
                </a:solidFill>
              </a:rPr>
              <a:t>all optimizations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741AB-5FFC-422F-849F-B00977F1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012" y="1760205"/>
            <a:ext cx="6992594" cy="4321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544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7E9B-FCD6-440E-9F54-7ACCC009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96" y="756139"/>
            <a:ext cx="5334001" cy="1371600"/>
          </a:xfrm>
        </p:spPr>
        <p:txBody>
          <a:bodyPr>
            <a:noAutofit/>
          </a:bodyPr>
          <a:lstStyle/>
          <a:p>
            <a:r>
              <a:rPr lang="en-US" sz="5000" dirty="0"/>
              <a:t>Null </a:t>
            </a:r>
            <a:r>
              <a:rPr lang="en-US" sz="5000" dirty="0">
                <a:solidFill>
                  <a:schemeClr val="tx2"/>
                </a:solidFill>
              </a:rPr>
              <a:t>Hypotheses: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4C84-46BE-4A39-AAB1-54E93F93C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468" y="2497015"/>
            <a:ext cx="5334001" cy="3736731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2600" dirty="0"/>
              <a:t>Increasing the </a:t>
            </a:r>
            <a:r>
              <a:rPr lang="en-US" sz="2600" b="1" dirty="0">
                <a:solidFill>
                  <a:schemeClr val="accent5"/>
                </a:solidFill>
              </a:rPr>
              <a:t>number of smart systems</a:t>
            </a:r>
            <a:r>
              <a:rPr lang="en-US" sz="2600" dirty="0"/>
              <a:t> in a grid will </a:t>
            </a:r>
            <a:r>
              <a:rPr lang="en-US" sz="2200" dirty="0"/>
              <a:t>NOT</a:t>
            </a:r>
            <a:r>
              <a:rPr lang="en-US" sz="2600" dirty="0"/>
              <a:t> significantly </a:t>
            </a:r>
            <a:r>
              <a:rPr lang="en-US" sz="2600" b="1" dirty="0">
                <a:solidFill>
                  <a:schemeClr val="accent5"/>
                </a:solidFill>
              </a:rPr>
              <a:t>reduce traffic congestion</a:t>
            </a:r>
            <a:r>
              <a:rPr lang="en-US" sz="2600" dirty="0"/>
              <a:t>.</a:t>
            </a:r>
          </a:p>
          <a:p>
            <a:pPr marL="342900" indent="-342900">
              <a:buAutoNum type="arabicPeriod"/>
            </a:pPr>
            <a:r>
              <a:rPr lang="en-US" sz="2600" dirty="0"/>
              <a:t>Increasing the </a:t>
            </a:r>
            <a:r>
              <a:rPr lang="en-US" sz="2600" b="1" dirty="0">
                <a:solidFill>
                  <a:schemeClr val="accent5"/>
                </a:solidFill>
              </a:rPr>
              <a:t>% of smart Lights</a:t>
            </a:r>
            <a:r>
              <a:rPr lang="en-US" sz="2600" dirty="0"/>
              <a:t> in a grid will </a:t>
            </a:r>
            <a:r>
              <a:rPr lang="en-US" sz="2200" dirty="0"/>
              <a:t>NOT</a:t>
            </a:r>
            <a:r>
              <a:rPr lang="en-US" sz="2600" dirty="0"/>
              <a:t> significantly </a:t>
            </a:r>
            <a:r>
              <a:rPr lang="en-US" sz="2600" b="1" dirty="0">
                <a:solidFill>
                  <a:schemeClr val="accent5"/>
                </a:solidFill>
              </a:rPr>
              <a:t>reduce traffic congestion</a:t>
            </a:r>
            <a:r>
              <a:rPr lang="en-US" sz="2600" dirty="0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4B85A7-2C68-417B-BB9C-5346F9687255}"/>
              </a:ext>
            </a:extLst>
          </p:cNvPr>
          <p:cNvCxnSpPr/>
          <p:nvPr/>
        </p:nvCxnSpPr>
        <p:spPr>
          <a:xfrm>
            <a:off x="574040" y="2059940"/>
            <a:ext cx="391668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E06E706-9B62-44B3-A0E0-4D78CBB98079}"/>
              </a:ext>
            </a:extLst>
          </p:cNvPr>
          <p:cNvSpPr txBox="1">
            <a:spLocks/>
          </p:cNvSpPr>
          <p:nvPr/>
        </p:nvSpPr>
        <p:spPr>
          <a:xfrm>
            <a:off x="6618275" y="790918"/>
            <a:ext cx="533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000" dirty="0"/>
              <a:t>Alternate</a:t>
            </a:r>
          </a:p>
          <a:p>
            <a:pPr algn="r"/>
            <a:r>
              <a:rPr lang="en-US" sz="5000" dirty="0">
                <a:solidFill>
                  <a:schemeClr val="tx2"/>
                </a:solidFill>
              </a:rPr>
              <a:t>Hypotheses: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995704-3941-497F-BFFA-EE81DBF42455}"/>
              </a:ext>
            </a:extLst>
          </p:cNvPr>
          <p:cNvSpPr txBox="1">
            <a:spLocks/>
          </p:cNvSpPr>
          <p:nvPr/>
        </p:nvSpPr>
        <p:spPr>
          <a:xfrm>
            <a:off x="6502387" y="2560126"/>
            <a:ext cx="5449889" cy="3683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2600" dirty="0"/>
              <a:t>Increasing the </a:t>
            </a:r>
            <a:r>
              <a:rPr lang="en-US" sz="2600" b="1" dirty="0">
                <a:solidFill>
                  <a:schemeClr val="accent5"/>
                </a:solidFill>
              </a:rPr>
              <a:t>number of smart systems</a:t>
            </a:r>
            <a:r>
              <a:rPr lang="en-US" sz="2600" dirty="0"/>
              <a:t> in a grid will significantly </a:t>
            </a:r>
            <a:r>
              <a:rPr lang="en-US" sz="2600" b="1" dirty="0">
                <a:solidFill>
                  <a:schemeClr val="accent5"/>
                </a:solidFill>
              </a:rPr>
              <a:t>reduce traffic congestion</a:t>
            </a:r>
            <a:r>
              <a:rPr lang="en-US" sz="2600" dirty="0"/>
              <a:t>.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Increasing the </a:t>
            </a:r>
            <a:r>
              <a:rPr lang="en-US" sz="2600" b="1" dirty="0">
                <a:solidFill>
                  <a:schemeClr val="accent5"/>
                </a:solidFill>
              </a:rPr>
              <a:t>% of smart lights</a:t>
            </a:r>
            <a:r>
              <a:rPr lang="en-US" sz="2600" dirty="0"/>
              <a:t> in a grid will significantly </a:t>
            </a:r>
            <a:r>
              <a:rPr lang="en-US" sz="2600" b="1" dirty="0">
                <a:solidFill>
                  <a:schemeClr val="accent5"/>
                </a:solidFill>
              </a:rPr>
              <a:t>reduce traffic congestion</a:t>
            </a:r>
            <a:r>
              <a:rPr lang="en-US" sz="2600" dirty="0"/>
              <a:t>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E77C27-F9C2-4D9A-8273-EDF68A9FF526}"/>
              </a:ext>
            </a:extLst>
          </p:cNvPr>
          <p:cNvCxnSpPr>
            <a:cxnSpLocks/>
          </p:cNvCxnSpPr>
          <p:nvPr/>
        </p:nvCxnSpPr>
        <p:spPr>
          <a:xfrm>
            <a:off x="8031480" y="2059940"/>
            <a:ext cx="3845433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344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Statistical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645744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1839097-FA49-44D4-B17C-4AE474889E87}"/>
              </a:ext>
            </a:extLst>
          </p:cNvPr>
          <p:cNvSpPr txBox="1">
            <a:spLocks/>
          </p:cNvSpPr>
          <p:nvPr/>
        </p:nvSpPr>
        <p:spPr>
          <a:xfrm>
            <a:off x="236474" y="1640895"/>
            <a:ext cx="7675695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chemeClr val="accent5"/>
                </a:solidFill>
              </a:rPr>
              <a:t>One Sample T-Test Conditions:</a:t>
            </a:r>
          </a:p>
          <a:p>
            <a:pPr marL="800100" lvl="1" indent="-342900">
              <a:lnSpc>
                <a:spcPct val="200000"/>
              </a:lnSpc>
              <a:buFont typeface="Arial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Random: ✓, Results are random sample of all results</a:t>
            </a:r>
          </a:p>
          <a:p>
            <a:pPr marL="800100" lvl="1" indent="-342900">
              <a:lnSpc>
                <a:spcPct val="200000"/>
              </a:lnSpc>
              <a:buFont typeface="Arial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Normal: ✓, Normal probability plot linear</a:t>
            </a:r>
          </a:p>
          <a:p>
            <a:pPr marL="800100" lvl="1" indent="-342900">
              <a:lnSpc>
                <a:spcPct val="200000"/>
              </a:lnSpc>
              <a:buFont typeface="Arial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Independent Results: ✓, Random simulation</a:t>
            </a: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823272-A0EA-4915-9ECE-1CE7EFAD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38607" y="2013438"/>
            <a:ext cx="4575508" cy="2831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2246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Statistical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645744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32D49A-0FD1-47B2-8314-DFD1E891F673}"/>
              </a:ext>
            </a:extLst>
          </p:cNvPr>
          <p:cNvSpPr txBox="1"/>
          <p:nvPr/>
        </p:nvSpPr>
        <p:spPr>
          <a:xfrm>
            <a:off x="2447108" y="1032560"/>
            <a:ext cx="729778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5000" b="1" dirty="0">
                <a:solidFill>
                  <a:schemeClr val="accent5"/>
                </a:solidFill>
              </a:rPr>
              <a:t>Results:</a:t>
            </a:r>
          </a:p>
          <a:p>
            <a:pPr algn="ctr"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Sample Mean = -196.466s</a:t>
            </a:r>
          </a:p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</a:rPr>
              <a:t>T-Stat = -48.63</a:t>
            </a:r>
          </a:p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</a:rPr>
              <a:t>P = 0</a:t>
            </a:r>
          </a:p>
          <a:p>
            <a:pPr algn="ctr">
              <a:lnSpc>
                <a:spcPct val="2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/>
              <a:t>Reject the </a:t>
            </a:r>
            <a:r>
              <a:rPr lang="en-US" sz="2000" b="1" dirty="0">
                <a:solidFill>
                  <a:schemeClr val="accent5"/>
                </a:solidFill>
              </a:rPr>
              <a:t>first null hypothesis</a:t>
            </a:r>
            <a:r>
              <a:rPr lang="en-US" sz="2000" dirty="0"/>
              <a:t>; smart cars and smart lights have </a:t>
            </a:r>
            <a:r>
              <a:rPr lang="en-US" sz="2000" b="1" dirty="0">
                <a:solidFill>
                  <a:schemeClr val="accent5"/>
                </a:solidFill>
              </a:rPr>
              <a:t>statistically significant positive effects </a:t>
            </a:r>
            <a:r>
              <a:rPr lang="en-US" sz="2000" dirty="0"/>
              <a:t>on congestion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759CF-6D8F-49AE-8BDF-32DA09FD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83169" y="211565"/>
            <a:ext cx="3372358" cy="2084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9271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7E9B-FCD6-440E-9F54-7ACCC009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96" y="756139"/>
            <a:ext cx="5334001" cy="1371600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tx2"/>
                </a:solidFill>
              </a:rPr>
              <a:t>Limitations: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4C84-46BE-4A39-AAB1-54E93F93C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468" y="2497015"/>
            <a:ext cx="5334001" cy="3736731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2600" dirty="0"/>
              <a:t>Lack of </a:t>
            </a:r>
            <a:r>
              <a:rPr lang="en-US" sz="2600" b="1" dirty="0">
                <a:solidFill>
                  <a:schemeClr val="accent5"/>
                </a:solidFill>
              </a:rPr>
              <a:t>granularity</a:t>
            </a:r>
            <a:r>
              <a:rPr lang="en-US" sz="2600" dirty="0"/>
              <a:t> in the grid</a:t>
            </a:r>
          </a:p>
          <a:p>
            <a:pPr marL="342900" indent="-342900">
              <a:buAutoNum type="arabicPeriod"/>
            </a:pPr>
            <a:r>
              <a:rPr lang="en-US" sz="2600" dirty="0"/>
              <a:t>Chance of logic errors</a:t>
            </a:r>
          </a:p>
          <a:p>
            <a:pPr marL="342900" indent="-342900">
              <a:buAutoNum type="arabicPeriod"/>
            </a:pPr>
            <a:r>
              <a:rPr lang="en-US" sz="2600" dirty="0"/>
              <a:t>Very slow with larger grids</a:t>
            </a:r>
          </a:p>
          <a:p>
            <a:pPr marL="342900" indent="-342900">
              <a:buAutoNum type="arabicPeriod"/>
            </a:pPr>
            <a:r>
              <a:rPr lang="en-US" sz="2600" b="1" dirty="0">
                <a:solidFill>
                  <a:schemeClr val="accent5"/>
                </a:solidFill>
              </a:rPr>
              <a:t>Not representative </a:t>
            </a:r>
            <a:r>
              <a:rPr lang="en-US" sz="2600" dirty="0"/>
              <a:t>of the real world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4B85A7-2C68-417B-BB9C-5346F9687255}"/>
              </a:ext>
            </a:extLst>
          </p:cNvPr>
          <p:cNvCxnSpPr/>
          <p:nvPr/>
        </p:nvCxnSpPr>
        <p:spPr>
          <a:xfrm>
            <a:off x="574040" y="2059940"/>
            <a:ext cx="391668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E06E706-9B62-44B3-A0E0-4D78CBB98079}"/>
              </a:ext>
            </a:extLst>
          </p:cNvPr>
          <p:cNvSpPr txBox="1">
            <a:spLocks/>
          </p:cNvSpPr>
          <p:nvPr/>
        </p:nvSpPr>
        <p:spPr>
          <a:xfrm>
            <a:off x="6618275" y="790918"/>
            <a:ext cx="533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5000" dirty="0"/>
              <a:t>Extensions:</a:t>
            </a: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995704-3941-497F-BFFA-EE81DBF42455}"/>
              </a:ext>
            </a:extLst>
          </p:cNvPr>
          <p:cNvSpPr txBox="1">
            <a:spLocks/>
          </p:cNvSpPr>
          <p:nvPr/>
        </p:nvSpPr>
        <p:spPr>
          <a:xfrm>
            <a:off x="6502387" y="2560126"/>
            <a:ext cx="5449889" cy="3683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2600" dirty="0"/>
              <a:t>Add </a:t>
            </a:r>
            <a:r>
              <a:rPr lang="en-US" sz="2600" b="1" dirty="0">
                <a:solidFill>
                  <a:schemeClr val="accent5"/>
                </a:solidFill>
              </a:rPr>
              <a:t>more detail </a:t>
            </a:r>
            <a:r>
              <a:rPr lang="en-US" sz="2600" dirty="0"/>
              <a:t>to the program</a:t>
            </a:r>
          </a:p>
          <a:p>
            <a:pPr marL="342900" indent="-342900">
              <a:buAutoNum type="arabicPeriod"/>
            </a:pPr>
            <a:r>
              <a:rPr lang="en-US" sz="2600" dirty="0"/>
              <a:t>Improve efficiency of code</a:t>
            </a:r>
          </a:p>
          <a:p>
            <a:pPr marL="342900" indent="-342900">
              <a:buAutoNum type="arabicPeriod"/>
            </a:pPr>
            <a:r>
              <a:rPr lang="en-US" sz="2600" dirty="0"/>
              <a:t>Allow </a:t>
            </a:r>
            <a:r>
              <a:rPr lang="en-US" sz="2600" b="1" dirty="0">
                <a:solidFill>
                  <a:schemeClr val="accent5"/>
                </a:solidFill>
              </a:rPr>
              <a:t>custom grid </a:t>
            </a:r>
            <a:r>
              <a:rPr lang="en-US" sz="2600" dirty="0"/>
              <a:t>generation (e.g. import Pittsburgh)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E77C27-F9C2-4D9A-8273-EDF68A9FF526}"/>
              </a:ext>
            </a:extLst>
          </p:cNvPr>
          <p:cNvCxnSpPr>
            <a:cxnSpLocks/>
          </p:cNvCxnSpPr>
          <p:nvPr/>
        </p:nvCxnSpPr>
        <p:spPr>
          <a:xfrm>
            <a:off x="8031480" y="2059940"/>
            <a:ext cx="3845433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3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7E9B-FCD6-440E-9F54-7ACCC009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68" y="207499"/>
            <a:ext cx="5334001" cy="1371600"/>
          </a:xfrm>
        </p:spPr>
        <p:txBody>
          <a:bodyPr>
            <a:noAutofit/>
          </a:bodyPr>
          <a:lstStyle/>
          <a:p>
            <a:r>
              <a:rPr lang="en-US" sz="5000" dirty="0"/>
              <a:t>Procedure</a:t>
            </a: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4C84-46BE-4A39-AAB1-54E93F93C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468" y="1579100"/>
            <a:ext cx="7142532" cy="5572562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2600" dirty="0"/>
              <a:t>Research the fundamentals of grid design</a:t>
            </a:r>
          </a:p>
          <a:p>
            <a:pPr marL="342900" indent="-342900">
              <a:buAutoNum type="arabicPeriod"/>
            </a:pPr>
            <a:r>
              <a:rPr lang="en-US" sz="2600" dirty="0"/>
              <a:t>Create an effective model</a:t>
            </a:r>
          </a:p>
          <a:p>
            <a:pPr marL="342900" indent="-342900">
              <a:buAutoNum type="arabicPeriod"/>
            </a:pPr>
            <a:r>
              <a:rPr lang="en-US" sz="2600" dirty="0"/>
              <a:t>Introduce smart vehicles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Introduce smart lights</a:t>
            </a:r>
          </a:p>
          <a:p>
            <a:pPr marL="342900" indent="-342900">
              <a:buAutoNum type="arabicPeriod"/>
            </a:pPr>
            <a:r>
              <a:rPr lang="en-US" sz="2600" dirty="0"/>
              <a:t>Bug Fix / Quality of Life Improvements</a:t>
            </a:r>
          </a:p>
          <a:p>
            <a:pPr marL="342900" indent="-342900">
              <a:buAutoNum type="arabicPeriod"/>
            </a:pPr>
            <a:r>
              <a:rPr lang="en-US" sz="2600" dirty="0"/>
              <a:t>Analyze results</a:t>
            </a:r>
          </a:p>
          <a:p>
            <a:pPr marL="342900" indent="-342900">
              <a:buAutoNum type="arabicPeriod"/>
            </a:pPr>
            <a:endParaRPr lang="en-US" sz="2600" dirty="0"/>
          </a:p>
          <a:p>
            <a:pPr marL="342900" indent="-342900">
              <a:buAutoNum type="arabicPeriod"/>
            </a:pPr>
            <a:endParaRPr lang="en-US" sz="2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4B85A7-2C68-417B-BB9C-5346F9687255}"/>
              </a:ext>
            </a:extLst>
          </p:cNvPr>
          <p:cNvCxnSpPr/>
          <p:nvPr/>
        </p:nvCxnSpPr>
        <p:spPr>
          <a:xfrm>
            <a:off x="578312" y="1511300"/>
            <a:ext cx="391668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4C9A0E6-A12E-4163-BFA2-18D921D3E74B}"/>
              </a:ext>
            </a:extLst>
          </p:cNvPr>
          <p:cNvSpPr txBox="1">
            <a:spLocks/>
          </p:cNvSpPr>
          <p:nvPr/>
        </p:nvSpPr>
        <p:spPr>
          <a:xfrm>
            <a:off x="5811469" y="1745959"/>
            <a:ext cx="7142532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buFont typeface="Arial"/>
              <a:buAutoNum type="arabicPeriod"/>
            </a:pPr>
            <a:endParaRPr lang="en-US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A7998-39E0-446C-9819-AA22AD747A0E}"/>
              </a:ext>
            </a:extLst>
          </p:cNvPr>
          <p:cNvSpPr/>
          <p:nvPr/>
        </p:nvSpPr>
        <p:spPr>
          <a:xfrm>
            <a:off x="6602896" y="0"/>
            <a:ext cx="9599099" cy="1357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iterate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currentIteration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gridIteration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currentIteration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currentIteration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gridResults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gridIteration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testImprovements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currentIteration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`ALL FINISHED`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gridResults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playPauseButton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elt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'Play ⏵'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//if this is the run after the baseline, run again but modified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currentIteration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`run adjusted grid 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gridIteration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Cars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Cars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reRoute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Lights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Lights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smartLogic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//otherwise if we have baseline and full logic run, test new grid setup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currentIteration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runInterval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currentIteration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gridResults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gridIteration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testImprovements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currentIteration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gridIteration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generateNewGrid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gridIteration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lang="en-US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//hard reset</a:t>
            </a:r>
            <a:endParaRPr 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Lights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[];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Roads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[];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Cars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[];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masterQueue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PriorityQueueFactory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completedQueue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[];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masterTime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[[]];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currentIteration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generateLights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generateRoads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removeLights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removeRoads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generateLanes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continuousCarsDelay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Lights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setUpCars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Lights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startCars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masterQueue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enqueue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gridEventFactory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masterTime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generateContinuousCarsCreateEventHandler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continuousCarsDelay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"first continuous car"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masterQueue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enqueue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gridEventFactory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GridController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masterTime</a:t>
            </a:r>
            <a:r>
              <a:rPr lang="en-US" sz="12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continuousCarsTime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stopContinuousCarsCreateEventHandler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"stops continuous car generation"</a:t>
            </a:r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76448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9C31E-DBB0-4699-A115-CD52FCC3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00076" y="-198783"/>
            <a:ext cx="12952988" cy="72860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BDE12-9E48-4993-BF07-2EB6720C8F57}"/>
              </a:ext>
            </a:extLst>
          </p:cNvPr>
          <p:cNvSpPr/>
          <p:nvPr/>
        </p:nvSpPr>
        <p:spPr>
          <a:xfrm>
            <a:off x="-2255520" y="-929640"/>
            <a:ext cx="15331440" cy="9585960"/>
          </a:xfrm>
          <a:prstGeom prst="rect">
            <a:avLst/>
          </a:prstGeom>
          <a:gradFill flip="none" rotWithShape="1">
            <a:gsLst>
              <a:gs pos="30000">
                <a:schemeClr val="bg1"/>
              </a:gs>
              <a:gs pos="57000">
                <a:srgbClr val="000000"/>
              </a:gs>
              <a:gs pos="79000">
                <a:srgbClr val="000000">
                  <a:alpha val="67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1A1C0-F017-4FEA-BDFF-E02579DAA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5"/>
                </a:solidFill>
              </a:rPr>
              <a:t>The Grid</a:t>
            </a:r>
          </a:p>
        </p:txBody>
      </p:sp>
    </p:spTree>
    <p:extLst>
      <p:ext uri="{BB962C8B-B14F-4D97-AF65-F5344CB8AC3E}">
        <p14:creationId xmlns:p14="http://schemas.microsoft.com/office/powerpoint/2010/main" val="1331699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Overview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323701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9CDFBE-9D7A-42AD-9991-3B5499D65447}"/>
              </a:ext>
            </a:extLst>
          </p:cNvPr>
          <p:cNvSpPr txBox="1">
            <a:spLocks/>
          </p:cNvSpPr>
          <p:nvPr/>
        </p:nvSpPr>
        <p:spPr>
          <a:xfrm>
            <a:off x="335244" y="1736599"/>
            <a:ext cx="7675695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chemeClr val="accent5"/>
                </a:solidFill>
              </a:rPr>
              <a:t>lights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dirty="0"/>
              <a:t>Laid out in a grid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dirty="0"/>
              <a:t>Optional smart-light functionality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chemeClr val="accent5"/>
                </a:solidFill>
              </a:rPr>
              <a:t>Roads &amp; lanes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dirty="0"/>
              <a:t>Connect lights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dirty="0"/>
              <a:t>Lanes are one-way, roads are parent of 2 lanes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dirty="0"/>
              <a:t>Lanes keep track of queues and speeds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chemeClr val="accent5"/>
                </a:solidFill>
              </a:rPr>
              <a:t>cars 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Have entrance and exit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Optional smart-rerouting functionality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Actually control queues</a:t>
            </a: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2340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AEF7A-7F9A-4B59-B1EE-0259BD0FE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8041" y="-260715"/>
            <a:ext cx="4637879" cy="7379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92489F-BD0D-4CFF-8BD7-ED9FB71E9AB2}"/>
              </a:ext>
            </a:extLst>
          </p:cNvPr>
          <p:cNvSpPr/>
          <p:nvPr/>
        </p:nvSpPr>
        <p:spPr>
          <a:xfrm>
            <a:off x="-2255520" y="-929640"/>
            <a:ext cx="15331440" cy="9585960"/>
          </a:xfrm>
          <a:prstGeom prst="rect">
            <a:avLst/>
          </a:prstGeom>
          <a:gradFill flip="none" rotWithShape="1">
            <a:gsLst>
              <a:gs pos="30000">
                <a:schemeClr val="bg1"/>
              </a:gs>
              <a:gs pos="57000">
                <a:srgbClr val="000000"/>
              </a:gs>
              <a:gs pos="79000">
                <a:srgbClr val="000000">
                  <a:alpha val="67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Priority queue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495393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9CDFBE-9D7A-42AD-9991-3B5499D65447}"/>
              </a:ext>
            </a:extLst>
          </p:cNvPr>
          <p:cNvSpPr txBox="1">
            <a:spLocks/>
          </p:cNvSpPr>
          <p:nvPr/>
        </p:nvSpPr>
        <p:spPr>
          <a:xfrm>
            <a:off x="335244" y="1361209"/>
            <a:ext cx="7675695" cy="5947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dirty="0"/>
              <a:t>Implemented via a </a:t>
            </a:r>
            <a:r>
              <a:rPr lang="en-US" sz="2600" b="1" dirty="0">
                <a:solidFill>
                  <a:schemeClr val="accent5"/>
                </a:solidFill>
              </a:rPr>
              <a:t>heap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Keeps track of </a:t>
            </a:r>
            <a:r>
              <a:rPr lang="en-US" sz="2600" b="1" dirty="0">
                <a:solidFill>
                  <a:schemeClr val="accent5"/>
                </a:solidFill>
              </a:rPr>
              <a:t>all events </a:t>
            </a:r>
            <a:r>
              <a:rPr lang="en-US" sz="2600" dirty="0"/>
              <a:t>and </a:t>
            </a:r>
            <a:r>
              <a:rPr lang="en-US" sz="2600" b="1" dirty="0">
                <a:solidFill>
                  <a:schemeClr val="accent5"/>
                </a:solidFill>
              </a:rPr>
              <a:t>when</a:t>
            </a:r>
            <a:r>
              <a:rPr lang="en-US" sz="2600" dirty="0"/>
              <a:t> they are to execute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Allows for </a:t>
            </a:r>
            <a:r>
              <a:rPr lang="en-US" sz="2600" b="1" dirty="0">
                <a:solidFill>
                  <a:schemeClr val="accent5"/>
                </a:solidFill>
              </a:rPr>
              <a:t>detailed logging </a:t>
            </a:r>
            <a:r>
              <a:rPr lang="en-US" sz="2600" dirty="0"/>
              <a:t>of events and </a:t>
            </a:r>
            <a:r>
              <a:rPr lang="en-US" sz="2600" b="1" dirty="0">
                <a:solidFill>
                  <a:schemeClr val="accent5"/>
                </a:solidFill>
              </a:rPr>
              <a:t>path tracing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Was crucial in </a:t>
            </a:r>
            <a:r>
              <a:rPr lang="en-US" sz="2600" b="1" dirty="0">
                <a:solidFill>
                  <a:schemeClr val="accent5"/>
                </a:solidFill>
              </a:rPr>
              <a:t>bug-fixing</a:t>
            </a:r>
            <a:r>
              <a:rPr lang="en-US" sz="2600" dirty="0"/>
              <a:t> the program</a:t>
            </a: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44094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956DF-CD19-45EE-845B-2F499B8F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574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6C1A4-DC8F-41B5-9D61-BA7B8F7595C8}"/>
              </a:ext>
            </a:extLst>
          </p:cNvPr>
          <p:cNvSpPr txBox="1">
            <a:spLocks/>
          </p:cNvSpPr>
          <p:nvPr/>
        </p:nvSpPr>
        <p:spPr>
          <a:xfrm>
            <a:off x="7105322" y="892537"/>
            <a:ext cx="5023926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chemeClr val="tx1"/>
                </a:solidFill>
              </a:rPr>
              <a:t>lights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dirty="0"/>
              <a:t>Smaller lights indicate 2-way, so no logic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rgbClr val="00B0F0"/>
                </a:solidFill>
              </a:rPr>
              <a:t>Roads</a:t>
            </a:r>
            <a:r>
              <a:rPr lang="en-US" sz="2600" b="1" dirty="0">
                <a:solidFill>
                  <a:schemeClr val="accent5"/>
                </a:solidFill>
              </a:rPr>
              <a:t> &amp; </a:t>
            </a:r>
            <a:r>
              <a:rPr lang="en-US" sz="2600" b="1" dirty="0">
                <a:solidFill>
                  <a:srgbClr val="00B050"/>
                </a:solidFill>
              </a:rPr>
              <a:t>lanes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dirty="0"/>
              <a:t>Green active now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dirty="0"/>
              <a:t>White inactive now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400" dirty="0"/>
              <a:t>Blue always active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b="1" dirty="0">
                <a:solidFill>
                  <a:srgbClr val="FF0000"/>
                </a:solidFill>
              </a:rPr>
              <a:t>cars</a:t>
            </a:r>
            <a:r>
              <a:rPr lang="en-US" sz="2600" b="1" dirty="0">
                <a:solidFill>
                  <a:schemeClr val="accent5"/>
                </a:solidFill>
              </a:rPr>
              <a:t> 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On lane when visually in middle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In light queue at an end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Blue dot = finished</a:t>
            </a:r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  <a:p>
            <a:pPr marL="342900" indent="-342900">
              <a:buFont typeface="Arial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2866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9C31E-DBB0-4699-A115-CD52FCC3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66575" y="-365749"/>
            <a:ext cx="7619988" cy="7619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BDE12-9E48-4993-BF07-2EB6720C8F57}"/>
              </a:ext>
            </a:extLst>
          </p:cNvPr>
          <p:cNvSpPr/>
          <p:nvPr/>
        </p:nvSpPr>
        <p:spPr>
          <a:xfrm>
            <a:off x="-2255520" y="-929640"/>
            <a:ext cx="15331440" cy="9585960"/>
          </a:xfrm>
          <a:prstGeom prst="rect">
            <a:avLst/>
          </a:prstGeom>
          <a:gradFill flip="none" rotWithShape="1">
            <a:gsLst>
              <a:gs pos="30000">
                <a:schemeClr val="bg1"/>
              </a:gs>
              <a:gs pos="57000">
                <a:srgbClr val="000000"/>
              </a:gs>
              <a:gs pos="79000">
                <a:srgbClr val="000000">
                  <a:alpha val="67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1A1C0-F017-4FEA-BDFF-E02579DA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744" y="609601"/>
            <a:ext cx="9932758" cy="320040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5"/>
                </a:solidFill>
              </a:rPr>
              <a:t>improvements</a:t>
            </a:r>
          </a:p>
        </p:txBody>
      </p:sp>
    </p:spTree>
    <p:extLst>
      <p:ext uri="{BB962C8B-B14F-4D97-AF65-F5344CB8AC3E}">
        <p14:creationId xmlns:p14="http://schemas.microsoft.com/office/powerpoint/2010/main" val="4131951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1F3804-40E1-4F36-82B6-B8A2634E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4" y="290813"/>
            <a:ext cx="9905998" cy="625998"/>
          </a:xfrm>
        </p:spPr>
        <p:txBody>
          <a:bodyPr>
            <a:noAutofit/>
          </a:bodyPr>
          <a:lstStyle/>
          <a:p>
            <a:r>
              <a:rPr lang="en-US" sz="5000" dirty="0"/>
              <a:t>Light Logic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0EFB1-135B-4B5A-8FF3-B46B547B118D}"/>
              </a:ext>
            </a:extLst>
          </p:cNvPr>
          <p:cNvCxnSpPr>
            <a:cxnSpLocks/>
          </p:cNvCxnSpPr>
          <p:nvPr/>
        </p:nvCxnSpPr>
        <p:spPr>
          <a:xfrm>
            <a:off x="335244" y="1054903"/>
            <a:ext cx="3956201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38DF0C1-F747-4E22-9320-2E9F931E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474" y="1679535"/>
            <a:ext cx="4450865" cy="4171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/>
            </a:solidFill>
            <a:miter lim="800000"/>
          </a:ln>
          <a:effectLst>
            <a:outerShdw blurRad="50800" dist="1143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52D3DFA-B548-4301-9D1E-21005E638B27}"/>
              </a:ext>
            </a:extLst>
          </p:cNvPr>
          <p:cNvSpPr txBox="1">
            <a:spLocks/>
          </p:cNvSpPr>
          <p:nvPr/>
        </p:nvSpPr>
        <p:spPr>
          <a:xfrm>
            <a:off x="5104129" y="1343437"/>
            <a:ext cx="7002527" cy="557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sz="2600" dirty="0"/>
              <a:t>Opposite Lanes green at same time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Car in north queue will go through almost immediately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Car in west queue must wait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600" dirty="0"/>
              <a:t>Eventually light will cycle</a:t>
            </a:r>
          </a:p>
        </p:txBody>
      </p:sp>
    </p:spTree>
    <p:extLst>
      <p:ext uri="{BB962C8B-B14F-4D97-AF65-F5344CB8AC3E}">
        <p14:creationId xmlns:p14="http://schemas.microsoft.com/office/powerpoint/2010/main" val="3334096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373</TotalTime>
  <Words>2119</Words>
  <Application>Microsoft Office PowerPoint</Application>
  <PresentationFormat>Widescreen</PresentationFormat>
  <Paragraphs>184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Consolas</vt:lpstr>
      <vt:lpstr>Mesh</vt:lpstr>
      <vt:lpstr>Fighting Congestion and Pollution  with self-driving cars</vt:lpstr>
      <vt:lpstr>Null Hypotheses:</vt:lpstr>
      <vt:lpstr>Procedure</vt:lpstr>
      <vt:lpstr>The Grid</vt:lpstr>
      <vt:lpstr>Overview</vt:lpstr>
      <vt:lpstr>Priority queue</vt:lpstr>
      <vt:lpstr>PowerPoint Presentation</vt:lpstr>
      <vt:lpstr>improvements</vt:lpstr>
      <vt:lpstr>Light Logic</vt:lpstr>
      <vt:lpstr>Smart-light logic</vt:lpstr>
      <vt:lpstr>Car Logic</vt:lpstr>
      <vt:lpstr>Smart-Car Logic</vt:lpstr>
      <vt:lpstr>Experimentation</vt:lpstr>
      <vt:lpstr>Overview</vt:lpstr>
      <vt:lpstr>Smart-Car Networking %</vt:lpstr>
      <vt:lpstr>Smart-Light %</vt:lpstr>
      <vt:lpstr>Statistical Analysis</vt:lpstr>
      <vt:lpstr>Statistical Analysis</vt:lpstr>
      <vt:lpstr>All Optimizations</vt:lpstr>
      <vt:lpstr>Statistical Analysis</vt:lpstr>
      <vt:lpstr>Statistical Analysis</vt:lpstr>
      <vt:lpstr>Limitations: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Fighting Congestion and Pollution  with self-driving cars</dc:title>
  <dc:creator>Jackson Romero</dc:creator>
  <cp:lastModifiedBy>Jackson Romero</cp:lastModifiedBy>
  <cp:revision>29</cp:revision>
  <dcterms:created xsi:type="dcterms:W3CDTF">2021-02-05T12:18:47Z</dcterms:created>
  <dcterms:modified xsi:type="dcterms:W3CDTF">2021-02-06T01:28:33Z</dcterms:modified>
</cp:coreProperties>
</file>